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64" r:id="rId3"/>
    <p:sldId id="266" r:id="rId4"/>
    <p:sldId id="267" r:id="rId5"/>
    <p:sldId id="265" r:id="rId6"/>
    <p:sldId id="268" r:id="rId7"/>
    <p:sldId id="257" r:id="rId8"/>
    <p:sldId id="258" r:id="rId9"/>
    <p:sldId id="259" r:id="rId10"/>
    <p:sldId id="261" r:id="rId11"/>
    <p:sldId id="260" r:id="rId12"/>
    <p:sldId id="269" r:id="rId13"/>
    <p:sldId id="270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764"/>
  </p:normalViewPr>
  <p:slideViewPr>
    <p:cSldViewPr snapToGrid="0">
      <p:cViewPr varScale="1">
        <p:scale>
          <a:sx n="124" d="100"/>
          <a:sy n="124" d="100"/>
        </p:scale>
        <p:origin x="2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1F4C1-432D-6440-9E8D-7988FEAADEC1}" type="datetimeFigureOut">
              <a:rPr lang="en-NL" smtClean="0"/>
              <a:t>15/12/2023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73B9A-3183-D445-B55C-3B0A6B15B0B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634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3B9A-3183-D445-B55C-3B0A6B15B0B6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230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3B9A-3183-D445-B55C-3B0A6B15B0B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021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4F60-3B00-4DB4-90A4-67F8107A0900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2018-AE0B-45B3-8833-1C61B747ADFD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7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4D72-DF44-407D-AEE5-0273DD00D922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7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8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0BAB-D1DB-4DC1-908A-9B5E73715905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DD5A-C337-4F22-BED0-547AFC68CFD6}" type="datetime1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DFBF-4DB8-447F-A740-22B1B0F7DDD8}" type="datetime1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8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35-B87A-4434-B86A-1406D5D81959}" type="datetime1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0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0E0-9242-469C-9FA7-447D7E43FF29}" type="datetime1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84C1-634B-4D2F-90E1-C39B48114444}" type="datetime1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7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4FC1-9CCD-4E4B-AB4D-5CAEC19C950B}" type="datetime1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FBA78304-8938-479D-8111-AA943458A814}" type="datetime1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0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86C3B-6B65-4FF4-62EC-CE63F0B66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64" y="946150"/>
            <a:ext cx="5227171" cy="151071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400" dirty="0"/>
              <a:t>Breast tissue reconstruction</a:t>
            </a:r>
            <a:br>
              <a:rPr lang="en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E660D-3236-3E50-2B92-EAC647E42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20" y="2238496"/>
            <a:ext cx="4857857" cy="824917"/>
          </a:xfrm>
        </p:spPr>
        <p:txBody>
          <a:bodyPr>
            <a:normAutofit/>
          </a:bodyPr>
          <a:lstStyle/>
          <a:p>
            <a:pPr algn="ctr"/>
            <a:r>
              <a:rPr lang="en-NL" dirty="0"/>
              <a:t>Segmentation and 3D reconstruction of a human breast tissue using deeplearning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AC2EE207-A216-704B-E01A-1E302AA5E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45" b="-1"/>
          <a:stretch/>
        </p:blipFill>
        <p:spPr>
          <a:xfrm>
            <a:off x="6501130" y="127907"/>
            <a:ext cx="5676900" cy="67300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CA12-8A23-A198-02F2-A7DA8ACA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Noah Hoogenboom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4926E-DE7B-2C5B-352B-F92D8DD8E18B}"/>
              </a:ext>
            </a:extLst>
          </p:cNvPr>
          <p:cNvSpPr txBox="1"/>
          <p:nvPr/>
        </p:nvSpPr>
        <p:spPr>
          <a:xfrm>
            <a:off x="2276831" y="3403014"/>
            <a:ext cx="1961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dirty="0"/>
              <a:t>By Noah Hoogenboom</a:t>
            </a:r>
          </a:p>
        </p:txBody>
      </p:sp>
    </p:spTree>
    <p:extLst>
      <p:ext uri="{BB962C8B-B14F-4D97-AF65-F5344CB8AC3E}">
        <p14:creationId xmlns:p14="http://schemas.microsoft.com/office/powerpoint/2010/main" val="127412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9EA6F-E12E-F5D6-F4E3-A07F372E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5714-3CA6-EFBE-1A64-2BE66436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Noah Hoogenboom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BF470-8AA6-0AF2-F478-FEE1D165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20D080-793B-B56F-DA0D-52B1EFA5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ResNet50</a:t>
            </a:r>
          </a:p>
          <a:p>
            <a:r>
              <a:rPr lang="en-NL" dirty="0"/>
              <a:t>SIFT and Log-Polar</a:t>
            </a:r>
          </a:p>
          <a:p>
            <a:r>
              <a:rPr lang="en-NL" dirty="0"/>
              <a:t>FCN and R-CNN</a:t>
            </a:r>
          </a:p>
          <a:p>
            <a:r>
              <a:rPr lang="en-NL" dirty="0"/>
              <a:t>Complete pipeline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069875-F4D2-4837-7E8D-56C8CC1A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r>
              <a:rPr lang="en-NL" dirty="0"/>
              <a:t>Plan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39A9DC-4E5F-CDA9-E3FD-3E23690F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20" y="812628"/>
            <a:ext cx="4474548" cy="292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diagram of a person&#10;&#10;Description automatically generated">
            <a:extLst>
              <a:ext uri="{FF2B5EF4-FFF2-40B4-BE49-F238E27FC236}">
                <a16:creationId xmlns:a16="http://schemas.microsoft.com/office/drawing/2014/main" id="{8FD707A6-64A7-0A6C-A340-B536EC47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22" y="4161034"/>
            <a:ext cx="5717832" cy="16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4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A198-A5B6-2D2B-D2D3-C8DCDAC3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000897"/>
            <a:ext cx="10691265" cy="4928317"/>
          </a:xfrm>
        </p:spPr>
        <p:txBody>
          <a:bodyPr/>
          <a:lstStyle/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Ssim: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0ED05-DC68-54F4-8BC5-C282B694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CD37-0E2C-4AE9-819E-067EA23F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30620-D240-1D8C-EE42-B65038AC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72" y="1000897"/>
            <a:ext cx="4493398" cy="601229"/>
          </a:xfrm>
          <a:prstGeom prst="rect">
            <a:avLst/>
          </a:prstGeom>
        </p:spPr>
      </p:pic>
      <p:pic>
        <p:nvPicPr>
          <p:cNvPr id="10" name="Picture 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71721A7-25E0-6A71-B2ED-E6E6BD4A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54" y="1000897"/>
            <a:ext cx="2431878" cy="2135308"/>
          </a:xfrm>
          <a:prstGeom prst="rect">
            <a:avLst/>
          </a:prstGeom>
        </p:spPr>
      </p:pic>
      <p:pic>
        <p:nvPicPr>
          <p:cNvPr id="12" name="Picture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EF8C488B-CBA6-449C-3452-B88A0DFED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582" y="1903343"/>
            <a:ext cx="4175995" cy="7983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9C49EFE-8520-3815-D7CC-94311471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Noah Hoogenboom</a:t>
            </a:r>
          </a:p>
        </p:txBody>
      </p:sp>
      <p:pic>
        <p:nvPicPr>
          <p:cNvPr id="21" name="Picture 20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DE9783F-2028-900F-04CD-73A13D5C0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3" y="4300354"/>
            <a:ext cx="5134286" cy="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Log-polar transform">
            <a:extLst>
              <a:ext uri="{FF2B5EF4-FFF2-40B4-BE49-F238E27FC236}">
                <a16:creationId xmlns:a16="http://schemas.microsoft.com/office/drawing/2014/main" id="{20A011BC-D5CD-1C1A-F4DD-1BB49333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993" y="753230"/>
            <a:ext cx="4574354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0" name="Picture 6" descr="Introduction to SIFT (Scale-Invariant Feature Transform) — OpenCV  Documentation">
            <a:extLst>
              <a:ext uri="{FF2B5EF4-FFF2-40B4-BE49-F238E27FC236}">
                <a16:creationId xmlns:a16="http://schemas.microsoft.com/office/drawing/2014/main" id="{864C1A15-4A49-61AE-7DCC-73CE910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4042140"/>
            <a:ext cx="2322576" cy="17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OpenCV: Introduction to SIFT (Scale-Invariant Feature Transform)">
            <a:extLst>
              <a:ext uri="{FF2B5EF4-FFF2-40B4-BE49-F238E27FC236}">
                <a16:creationId xmlns:a16="http://schemas.microsoft.com/office/drawing/2014/main" id="{EB08285F-5919-78EE-C937-2474C1F7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4075688"/>
            <a:ext cx="2322576" cy="16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The Inverse Radon Transformation - MATLAB &amp; Simulink">
            <a:extLst>
              <a:ext uri="{FF2B5EF4-FFF2-40B4-BE49-F238E27FC236}">
                <a16:creationId xmlns:a16="http://schemas.microsoft.com/office/drawing/2014/main" id="{6FF0128E-D374-0900-95C3-2D0248FE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4913" y="763702"/>
            <a:ext cx="4853498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04F76-CA23-0DFB-30C0-5A76CAE7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626DE685-1B6F-4D7C-AEF2-C9AD71EC467A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12/18/23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0885C-5C83-76CA-66FB-26B8B31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E3204-D088-DBA7-C15E-58919F6D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7E7843D-FF13-4365-9478-9625B70A270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9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8FBC1-DDD9-358B-A20B-C324F3BF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98DD-E559-D9AE-A12A-3C8611C7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1DFD5-F9E2-5DC5-1227-301DE3E2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37C7098-F6B7-EED0-8D07-AB7D1BC7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35" y="3266687"/>
            <a:ext cx="3409094" cy="538278"/>
          </a:xfrm>
          <a:prstGeom prst="rect">
            <a:avLst/>
          </a:prstGeom>
        </p:spPr>
      </p:pic>
      <p:pic>
        <p:nvPicPr>
          <p:cNvPr id="10" name="Picture 9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23C50AEF-EBC0-C941-D3B2-8886B220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614" y="2197858"/>
            <a:ext cx="28321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EB1146-0A44-9C1A-3BEE-14EE21C8B926}"/>
              </a:ext>
            </a:extLst>
          </p:cNvPr>
          <p:cNvSpPr txBox="1"/>
          <p:nvPr/>
        </p:nvSpPr>
        <p:spPr>
          <a:xfrm>
            <a:off x="715383" y="1139280"/>
            <a:ext cx="35651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Gradient descent: 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Levenberg-Marquardt: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Gauss-Newton: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13" name="Picture 12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FF5C04D5-6C13-6531-5808-7716AEA6A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751" y="1098207"/>
            <a:ext cx="28321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403F9-502C-489E-366B-81D00B33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1" y="4955110"/>
            <a:ext cx="508000" cy="304800"/>
          </a:xfrm>
          <a:prstGeom prst="rect">
            <a:avLst/>
          </a:prstGeom>
        </p:spPr>
      </p:pic>
      <p:pic>
        <p:nvPicPr>
          <p:cNvPr id="17" name="Picture 16" descr="A group of math equations&#10;&#10;Description automatically generated">
            <a:extLst>
              <a:ext uri="{FF2B5EF4-FFF2-40B4-BE49-F238E27FC236}">
                <a16:creationId xmlns:a16="http://schemas.microsoft.com/office/drawing/2014/main" id="{535F9D39-9B76-9107-2167-25C238AA6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999" y="4268672"/>
            <a:ext cx="1993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9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6C4429-2526-6664-4D55-9C45570F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042299" cy="1316736"/>
          </a:xfrm>
        </p:spPr>
        <p:txBody>
          <a:bodyPr>
            <a:normAutofit/>
          </a:bodyPr>
          <a:lstStyle/>
          <a:p>
            <a:r>
              <a:rPr lang="en-NL" dirty="0"/>
              <a:t>O</a:t>
            </a:r>
            <a:r>
              <a:rPr lang="en-GB" dirty="0"/>
              <a:t>b</a:t>
            </a:r>
            <a:r>
              <a:rPr lang="en-NL" dirty="0"/>
              <a:t>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2257-878A-E3ED-4409-3B027971E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042299" cy="3603211"/>
          </a:xfrm>
        </p:spPr>
        <p:txBody>
          <a:bodyPr>
            <a:normAutofit/>
          </a:bodyPr>
          <a:lstStyle/>
          <a:p>
            <a:r>
              <a:rPr lang="en-NL" dirty="0"/>
              <a:t>Breast Images</a:t>
            </a:r>
          </a:p>
          <a:p>
            <a:r>
              <a:rPr lang="en-NL" dirty="0"/>
              <a:t>Image Alignment</a:t>
            </a:r>
          </a:p>
          <a:p>
            <a:r>
              <a:rPr lang="en-NL" dirty="0"/>
              <a:t>Cell classification</a:t>
            </a:r>
          </a:p>
          <a:p>
            <a:r>
              <a:rPr lang="en-NL" dirty="0"/>
              <a:t>3D-reconstruction</a:t>
            </a:r>
          </a:p>
          <a:p>
            <a:r>
              <a:rPr lang="en-NL" dirty="0"/>
              <a:t>CODA based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17097-FC32-B8A8-FA1E-071E186C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6DE685-1B6F-4D7C-AEF2-C9AD71EC467A}" type="datetime1">
              <a:rPr lang="en-US" smtClean="0"/>
              <a:pPr>
                <a:spcAft>
                  <a:spcPts val="600"/>
                </a:spcAft>
              </a:pPr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9323-574C-96C5-4FC5-6665E192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Noah Hoogenboom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7A1CF-60CA-791D-E793-5FDC11CE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7843D-FF13-4365-9478-9625B70A270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Picture 7" descr="A pink and purple blob&#10;&#10;Description automatically generated">
            <a:extLst>
              <a:ext uri="{FF2B5EF4-FFF2-40B4-BE49-F238E27FC236}">
                <a16:creationId xmlns:a16="http://schemas.microsoft.com/office/drawing/2014/main" id="{485D073D-5A2C-DB5D-2279-11DE3BD50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051" y="784644"/>
            <a:ext cx="3403516" cy="2680269"/>
          </a:xfrm>
          <a:prstGeom prst="rect">
            <a:avLst/>
          </a:prstGeom>
        </p:spPr>
      </p:pic>
      <p:pic>
        <p:nvPicPr>
          <p:cNvPr id="12" name="short_3D">
            <a:hlinkClick r:id="" action="ppaction://media"/>
            <a:extLst>
              <a:ext uri="{FF2B5EF4-FFF2-40B4-BE49-F238E27FC236}">
                <a16:creationId xmlns:a16="http://schemas.microsoft.com/office/drawing/2014/main" id="{CADACA94-3721-7607-1CEC-6CC246CC5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99" t="20051" r="3241" b="24410"/>
          <a:stretch/>
        </p:blipFill>
        <p:spPr>
          <a:xfrm>
            <a:off x="4107950" y="3454639"/>
            <a:ext cx="4088929" cy="24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D9C3-F2FA-E0D0-4759-1835770F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ECFB3-A28A-E654-383A-BAD9EE1FF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5250305" cy="3636088"/>
          </a:xfrm>
        </p:spPr>
        <p:txBody>
          <a:bodyPr>
            <a:normAutofit lnSpcReduction="10000"/>
          </a:bodyPr>
          <a:lstStyle/>
          <a:p>
            <a:r>
              <a:rPr lang="en-NL" dirty="0"/>
              <a:t>Global registration </a:t>
            </a:r>
          </a:p>
          <a:p>
            <a:pPr lvl="1"/>
            <a:r>
              <a:rPr lang="en-NL" dirty="0"/>
              <a:t>Radon transformation</a:t>
            </a:r>
          </a:p>
          <a:p>
            <a:pPr lvl="1"/>
            <a:r>
              <a:rPr lang="en-NL" dirty="0"/>
              <a:t>Cross correlation</a:t>
            </a:r>
          </a:p>
          <a:p>
            <a:pPr lvl="1"/>
            <a:r>
              <a:rPr lang="en-NL" dirty="0"/>
              <a:t>Improvements: Log-polar or SIFT (RANSAC)</a:t>
            </a:r>
          </a:p>
          <a:p>
            <a:r>
              <a:rPr lang="en-NL" dirty="0"/>
              <a:t>Local registration </a:t>
            </a:r>
          </a:p>
          <a:p>
            <a:pPr lvl="1"/>
            <a:r>
              <a:rPr lang="en-NL" dirty="0"/>
              <a:t>Grid interpolation</a:t>
            </a:r>
          </a:p>
          <a:p>
            <a:pPr lvl="1"/>
            <a:r>
              <a:rPr lang="en-NL" dirty="0"/>
              <a:t>Improvements: </a:t>
            </a:r>
            <a:r>
              <a:rPr lang="en-GB" b="0" i="0" dirty="0">
                <a:effectLst/>
              </a:rPr>
              <a:t>Gauss-Newton or Levenberg-Marquardt</a:t>
            </a:r>
          </a:p>
          <a:p>
            <a:r>
              <a:rPr lang="en-NL" dirty="0"/>
              <a:t>RMSE: 9.3</a:t>
            </a:r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7849C-9722-BB63-5A71-CBA8B4D5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0D8D8-C0E7-EC9E-5DFF-4BFA6ED5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BC435-7973-5EEA-56E1-CA5034C8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purple and black square with a black border&#10;&#10;Description automatically generated">
            <a:extLst>
              <a:ext uri="{FF2B5EF4-FFF2-40B4-BE49-F238E27FC236}">
                <a16:creationId xmlns:a16="http://schemas.microsoft.com/office/drawing/2014/main" id="{4E219B1D-D210-EE69-EDC9-1C7AD970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42" y="1431595"/>
            <a:ext cx="2844133" cy="4311659"/>
          </a:xfrm>
          <a:prstGeom prst="rect">
            <a:avLst/>
          </a:prstGeom>
        </p:spPr>
      </p:pic>
      <p:pic>
        <p:nvPicPr>
          <p:cNvPr id="10" name="Picture 9" descr="A green and purple blot&#10;&#10;Description automatically generated">
            <a:extLst>
              <a:ext uri="{FF2B5EF4-FFF2-40B4-BE49-F238E27FC236}">
                <a16:creationId xmlns:a16="http://schemas.microsoft.com/office/drawing/2014/main" id="{479B6A3C-5963-62DC-4EE9-2BA2A88A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839" y="1431595"/>
            <a:ext cx="2751526" cy="399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5B58-F5BD-E457-D251-9A85B9D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Cell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15EF5-1ECD-1B1C-63F7-DBCB3238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Annotated areas</a:t>
            </a:r>
          </a:p>
          <a:p>
            <a:r>
              <a:rPr lang="en-NL" dirty="0"/>
              <a:t>ResNet50 </a:t>
            </a:r>
          </a:p>
          <a:p>
            <a:pPr lvl="1"/>
            <a:r>
              <a:rPr lang="en-NL" dirty="0"/>
              <a:t>Precision: 0.929</a:t>
            </a:r>
          </a:p>
          <a:p>
            <a:pPr lvl="1"/>
            <a:r>
              <a:rPr lang="en-NL" dirty="0"/>
              <a:t>Recall: 0.913</a:t>
            </a:r>
          </a:p>
          <a:p>
            <a:r>
              <a:rPr lang="en-NL" dirty="0"/>
              <a:t>Improvements: R-CNN or FCN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04186-2A21-8890-F2ED-B2614E72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BA00A-57F5-6D25-03F4-36D7030C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AD5B7-E24B-401D-886E-39AF9350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7" descr="A pink and yellow blotches&#10;&#10;Description automatically generated">
            <a:extLst>
              <a:ext uri="{FF2B5EF4-FFF2-40B4-BE49-F238E27FC236}">
                <a16:creationId xmlns:a16="http://schemas.microsoft.com/office/drawing/2014/main" id="{6A0F531A-DE19-C199-24D2-2F1CD72B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332" y="1610518"/>
            <a:ext cx="4711648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40E0-7B92-2633-3145-926817E5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3D-reconstruction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8C64-FE01-8D31-9166-457D6D39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81D94-B796-97B4-8F83-74E5906B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58ED-E250-A3E3-8643-3B1571C8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767B03-1A65-455E-5740-6C8BDEFEB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Binary 3D matrix</a:t>
            </a:r>
          </a:p>
          <a:p>
            <a:r>
              <a:rPr lang="en-NL" dirty="0"/>
              <a:t>Creating binary matrix</a:t>
            </a:r>
          </a:p>
        </p:txBody>
      </p:sp>
      <p:pic>
        <p:nvPicPr>
          <p:cNvPr id="12" name="Picture 11" descr="A close-up of a microscope&#10;&#10;Description automatically generated">
            <a:extLst>
              <a:ext uri="{FF2B5EF4-FFF2-40B4-BE49-F238E27FC236}">
                <a16:creationId xmlns:a16="http://schemas.microsoft.com/office/drawing/2014/main" id="{300E26DE-C1E6-4BD1-990C-CDAB74142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5"/>
          <a:stretch/>
        </p:blipFill>
        <p:spPr>
          <a:xfrm>
            <a:off x="6096000" y="2015232"/>
            <a:ext cx="4974391" cy="34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5823-B503-FD2D-899B-779D2056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84FC9-A7B6-4923-01C8-122FED706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Pipeline:</a:t>
            </a:r>
          </a:p>
          <a:p>
            <a:pPr lvl="1"/>
            <a:r>
              <a:rPr lang="en-NL" dirty="0"/>
              <a:t>Image alignment (with metric)</a:t>
            </a:r>
          </a:p>
          <a:p>
            <a:pPr lvl="1"/>
            <a:r>
              <a:rPr lang="en-NL" dirty="0"/>
              <a:t>Peak detection</a:t>
            </a:r>
          </a:p>
          <a:p>
            <a:pPr lvl="1"/>
            <a:r>
              <a:rPr lang="en-NL" dirty="0"/>
              <a:t>3D-image</a:t>
            </a:r>
          </a:p>
          <a:p>
            <a:r>
              <a:rPr lang="en-NL" dirty="0"/>
              <a:t>Improvements:</a:t>
            </a:r>
          </a:p>
          <a:p>
            <a:pPr lvl="1"/>
            <a:r>
              <a:rPr lang="en-NL" dirty="0"/>
              <a:t>Set-up</a:t>
            </a:r>
          </a:p>
          <a:p>
            <a:pPr lvl="1"/>
            <a:r>
              <a:rPr lang="en-NL" dirty="0"/>
              <a:t>No local alignment</a:t>
            </a:r>
          </a:p>
          <a:p>
            <a:endParaRPr lang="en-NL" dirty="0"/>
          </a:p>
          <a:p>
            <a:pPr lvl="1"/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32638-90AB-FD72-C9DD-83D8FBBD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B230F-9ED9-EC56-9092-C61CEB16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FE119-F76E-64EE-9E3D-BCD8804F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A white rectangular object with blue dots&#10;&#10;Description automatically generated">
            <a:extLst>
              <a:ext uri="{FF2B5EF4-FFF2-40B4-BE49-F238E27FC236}">
                <a16:creationId xmlns:a16="http://schemas.microsoft.com/office/drawing/2014/main" id="{1B31BD77-0BE1-82BE-CEC5-25060DB3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52" y="1132595"/>
            <a:ext cx="5911690" cy="3452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5ABFA4-C617-B071-8AF9-663EBE30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64" y="5197753"/>
            <a:ext cx="7772400" cy="5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4DD6-B96B-CC22-B87F-3D5D76F3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553A-55B6-55ED-C214-C2D3883E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7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98D232-D63C-29EB-633E-9AA480C11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/>
          <a:lstStyle/>
          <a:p>
            <a:endParaRPr lang="en-NL" dirty="0"/>
          </a:p>
          <a:p>
            <a:r>
              <a:rPr lang="en-NL" dirty="0"/>
              <a:t>Ssim: 0.5639</a:t>
            </a:r>
          </a:p>
          <a:p>
            <a:r>
              <a:rPr lang="en-NL" dirty="0"/>
              <a:t>RMSE: 70.51</a:t>
            </a:r>
          </a:p>
          <a:p>
            <a:endParaRPr lang="en-NL" dirty="0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3A4FF5-E6A7-E14B-7F5B-580E29A4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8" t="16705" r="5694" b="23943"/>
          <a:stretch/>
        </p:blipFill>
        <p:spPr>
          <a:xfrm>
            <a:off x="2852746" y="1089424"/>
            <a:ext cx="8539154" cy="4403094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379D0C9-DAFA-34C0-CE24-DC6795D1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Noah Hoogenboom</a:t>
            </a:r>
          </a:p>
        </p:txBody>
      </p:sp>
    </p:spTree>
    <p:extLst>
      <p:ext uri="{BB962C8B-B14F-4D97-AF65-F5344CB8AC3E}">
        <p14:creationId xmlns:p14="http://schemas.microsoft.com/office/powerpoint/2010/main" val="281645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B435-DE9D-F179-1E11-4676480F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Ssim: 0.7306</a:t>
            </a:r>
          </a:p>
          <a:p>
            <a:r>
              <a:rPr lang="en-NL" dirty="0"/>
              <a:t>RMSE: 21.05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D269-139B-AD8A-73ED-F4E25E97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A4964-BB93-2A4D-A841-146C09F0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D0DC3021-D6D3-4F45-714C-3827D70CE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9" t="22011" r="6778" b="28864"/>
          <a:stretch/>
        </p:blipFill>
        <p:spPr>
          <a:xfrm>
            <a:off x="3240559" y="1421027"/>
            <a:ext cx="8351456" cy="373321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52B9A1-6892-9539-DE51-A5085D87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Noah Hoogenboom</a:t>
            </a:r>
          </a:p>
        </p:txBody>
      </p:sp>
    </p:spTree>
    <p:extLst>
      <p:ext uri="{BB962C8B-B14F-4D97-AF65-F5344CB8AC3E}">
        <p14:creationId xmlns:p14="http://schemas.microsoft.com/office/powerpoint/2010/main" val="423778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BFBB-14C7-2F7D-F127-A493F87D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Ssim: 0.7321</a:t>
            </a:r>
          </a:p>
          <a:p>
            <a:r>
              <a:rPr lang="en-NL" dirty="0"/>
              <a:t>RMSE: 20.83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639A-BD17-70A3-2112-4D5DF24B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DE685-1B6F-4D7C-AEF2-C9AD71EC467A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74FE-9815-B2B4-3E25-E4116EE4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AAA981A-8B66-C867-DC71-FC8CE7FFA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3" t="22520" r="7878" b="27715"/>
          <a:stretch/>
        </p:blipFill>
        <p:spPr>
          <a:xfrm>
            <a:off x="3521675" y="1433469"/>
            <a:ext cx="7969689" cy="368143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13A39-5691-E793-6204-493DC959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Noah Hoogenboom</a:t>
            </a:r>
          </a:p>
        </p:txBody>
      </p:sp>
    </p:spTree>
    <p:extLst>
      <p:ext uri="{BB962C8B-B14F-4D97-AF65-F5344CB8AC3E}">
        <p14:creationId xmlns:p14="http://schemas.microsoft.com/office/powerpoint/2010/main" val="383720330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5704</TotalTime>
  <Words>195</Words>
  <Application>Microsoft Macintosh PowerPoint</Application>
  <PresentationFormat>Widescreen</PresentationFormat>
  <Paragraphs>105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Calisto MT</vt:lpstr>
      <vt:lpstr>Univers Condensed</vt:lpstr>
      <vt:lpstr>ChronicleVTI</vt:lpstr>
      <vt:lpstr>Breast tissue reconstruction </vt:lpstr>
      <vt:lpstr>Objective </vt:lpstr>
      <vt:lpstr>Image alignment</vt:lpstr>
      <vt:lpstr>Cell Detection</vt:lpstr>
      <vt:lpstr>3D-reconstruction</vt:lpstr>
      <vt:lpstr>Results</vt:lpstr>
      <vt:lpstr>PowerPoint Presentation</vt:lpstr>
      <vt:lpstr>PowerPoint Presentation</vt:lpstr>
      <vt:lpstr>PowerPoint Presentation</vt:lpstr>
      <vt:lpstr>Plan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tissue reconstruction </dc:title>
  <dc:creator>Noah Hoogenboom</dc:creator>
  <cp:lastModifiedBy>Noah Hoogenboom</cp:lastModifiedBy>
  <cp:revision>2</cp:revision>
  <dcterms:created xsi:type="dcterms:W3CDTF">2023-12-15T09:40:43Z</dcterms:created>
  <dcterms:modified xsi:type="dcterms:W3CDTF">2023-12-19T08:45:23Z</dcterms:modified>
</cp:coreProperties>
</file>